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5143500" type="screen16x9"/>
  <p:notesSz cx="6858000" cy="9144000"/>
  <p:embeddedFontLst>
    <p:embeddedFont>
      <p:font typeface="Average" panose="02000503040000020003" pitchFamily="2" charset="77"/>
      <p:regular r:id="rId19"/>
    </p:embeddedFont>
    <p:embeddedFont>
      <p:font typeface="Cinzel" pitchFamily="2" charset="77"/>
      <p:regular r:id="rId20"/>
      <p:bold r:id="rId21"/>
    </p:embeddedFont>
    <p:embeddedFont>
      <p:font typeface="EB Garamond" pitchFamily="2" charset="0"/>
      <p:regular r:id="rId22"/>
      <p:bold r:id="rId23"/>
      <p:italic r:id="rId24"/>
      <p:boldItalic r:id="rId25"/>
    </p:embeddedFont>
    <p:embeddedFont>
      <p:font typeface="Oswald" pitchFamily="2" charset="77"/>
      <p:regular r:id="rId26"/>
      <p:bold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3"/>
  </p:normalViewPr>
  <p:slideViewPr>
    <p:cSldViewPr snapToGrid="0">
      <p:cViewPr varScale="1">
        <p:scale>
          <a:sx n="160" d="100"/>
          <a:sy n="160" d="100"/>
        </p:scale>
        <p:origin x="248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ba5edf1c93_0_1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ba5edf1c93_0_1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bd09335a6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bd09335a6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bd09335a6d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bd09335a6d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bd09335a6d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bd09335a6d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be2ea66640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be2ea66640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ba5edf1c93_1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ba5edf1c93_1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ba5edf1c93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ba5edf1c93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ba5edf1c93_1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ba5edf1c93_1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ba5edf1c93_0_1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ba5edf1c93_0_1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ba5edf1c93_1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ba5edf1c93_1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ba5edf1c93_1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ba5edf1c93_1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ba5edf1c93_1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ba5edf1c93_1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ba5edf1c93_0_1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ba5edf1c93_0_1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ba5edf1c93_0_1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ba5edf1c93_0_1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ba5edf1c93_0_1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ba5edf1c93_0_11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ba5edf1c93_0_1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ba5edf1c93_0_1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4350279" y="2855377"/>
            <a:ext cx="443589" cy="105632"/>
            <a:chOff x="4137525" y="2915950"/>
            <a:chExt cx="869100" cy="207000"/>
          </a:xfrm>
        </p:grpSpPr>
        <p:sp>
          <p:nvSpPr>
            <p:cNvPr id="11" name="Google Shape;11;p2"/>
            <p:cNvSpPr/>
            <p:nvPr/>
          </p:nvSpPr>
          <p:spPr>
            <a:xfrm>
              <a:off x="446857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7996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1375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255275"/>
            <a:ext cx="8520600" cy="189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1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2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6227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1" name="Google Shape;41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subTitle" idx="1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swald"/>
              <a:buNone/>
              <a:defRPr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lat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lvl="1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lvl="2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lvl="3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lvl="4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lvl="5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lvl="6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lvl="7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lvl="8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80000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74637" y="-221225"/>
            <a:ext cx="9618626" cy="12526369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3"/>
          <p:cNvSpPr txBox="1"/>
          <p:nvPr/>
        </p:nvSpPr>
        <p:spPr>
          <a:xfrm>
            <a:off x="636900" y="1740600"/>
            <a:ext cx="78702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FFFF"/>
                </a:solidFill>
                <a:latin typeface="Cinzel"/>
                <a:ea typeface="Cinzel"/>
                <a:cs typeface="Cinzel"/>
                <a:sym typeface="Cinzel"/>
              </a:rPr>
              <a:t>The War, the Witch, and the Lord’s Table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61" name="Google Shape;61;p13"/>
          <p:cNvSpPr txBox="1"/>
          <p:nvPr/>
        </p:nvSpPr>
        <p:spPr>
          <a:xfrm>
            <a:off x="3072000" y="1180850"/>
            <a:ext cx="30000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rgbClr val="FFFFFF"/>
                </a:solidFill>
                <a:latin typeface="EB Garamond"/>
                <a:ea typeface="EB Garamond"/>
                <a:cs typeface="EB Garamond"/>
                <a:sym typeface="EB Garamond"/>
              </a:rPr>
              <a:t>The 1690s:</a:t>
            </a:r>
            <a:endParaRPr sz="3300">
              <a:solidFill>
                <a:srgbClr val="FFFFFF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62" name="Google Shape;62;p13"/>
          <p:cNvSpPr txBox="1"/>
          <p:nvPr/>
        </p:nvSpPr>
        <p:spPr>
          <a:xfrm>
            <a:off x="2693400" y="3854525"/>
            <a:ext cx="37572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B7B7B7"/>
                </a:solidFill>
                <a:latin typeface="Average"/>
                <a:ea typeface="Average"/>
                <a:cs typeface="Average"/>
                <a:sym typeface="Average"/>
              </a:rPr>
              <a:t>Ashley Warden and Eli Kwong</a:t>
            </a:r>
            <a:endParaRPr sz="2100">
              <a:solidFill>
                <a:srgbClr val="B7B7B7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80000"/>
        </a:solid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2"/>
          <p:cNvSpPr txBox="1">
            <a:spLocks noGrp="1"/>
          </p:cNvSpPr>
          <p:nvPr>
            <p:ph type="title"/>
          </p:nvPr>
        </p:nvSpPr>
        <p:spPr>
          <a:xfrm>
            <a:off x="311700" y="2582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Salem Witch Trials</a:t>
            </a:r>
            <a:endParaRPr/>
          </a:p>
        </p:txBody>
      </p:sp>
      <p:sp>
        <p:nvSpPr>
          <p:cNvPr id="131" name="Google Shape;131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32" name="Google Shape;13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0101" y="1747213"/>
            <a:ext cx="3957575" cy="2226926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2"/>
          <p:cNvSpPr txBox="1"/>
          <p:nvPr/>
        </p:nvSpPr>
        <p:spPr>
          <a:xfrm>
            <a:off x="687325" y="4113050"/>
            <a:ext cx="3563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Average"/>
                <a:ea typeface="Average"/>
                <a:cs typeface="Average"/>
                <a:sym typeface="Average"/>
              </a:rPr>
              <a:t>“A woman in a hood.” </a:t>
            </a:r>
            <a:endParaRPr sz="2000"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134" name="Google Shape;134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75501" y="696650"/>
            <a:ext cx="2844424" cy="355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99765" y="696650"/>
            <a:ext cx="1995886" cy="3416398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2"/>
          <p:cNvSpPr txBox="1"/>
          <p:nvPr/>
        </p:nvSpPr>
        <p:spPr>
          <a:xfrm>
            <a:off x="5375563" y="4396400"/>
            <a:ext cx="28443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Average"/>
                <a:ea typeface="Average"/>
                <a:cs typeface="Average"/>
                <a:sym typeface="Average"/>
              </a:rPr>
              <a:t>“A man of Boston.”</a:t>
            </a:r>
            <a:endParaRPr sz="2000"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80000"/>
        </a:soli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3"/>
          <p:cNvSpPr txBox="1">
            <a:spLocks noGrp="1"/>
          </p:cNvSpPr>
          <p:nvPr>
            <p:ph type="title"/>
          </p:nvPr>
        </p:nvSpPr>
        <p:spPr>
          <a:xfrm>
            <a:off x="311700" y="2582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Salem Witch Trials</a:t>
            </a:r>
            <a:endParaRPr/>
          </a:p>
        </p:txBody>
      </p:sp>
      <p:sp>
        <p:nvSpPr>
          <p:cNvPr id="142" name="Google Shape;142;p23"/>
          <p:cNvSpPr txBox="1">
            <a:spLocks noGrp="1"/>
          </p:cNvSpPr>
          <p:nvPr>
            <p:ph type="body" idx="1"/>
          </p:nvPr>
        </p:nvSpPr>
        <p:spPr>
          <a:xfrm>
            <a:off x="369175" y="991350"/>
            <a:ext cx="8520600" cy="357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B7B7B7"/>
                </a:solidFill>
              </a:rPr>
              <a:t>The numbers:</a:t>
            </a:r>
            <a:endParaRPr>
              <a:solidFill>
                <a:srgbClr val="B7B7B7"/>
              </a:solidFill>
            </a:endParaRPr>
          </a:p>
        </p:txBody>
      </p:sp>
      <p:pic>
        <p:nvPicPr>
          <p:cNvPr id="143" name="Google Shape;143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8150" y="1929094"/>
            <a:ext cx="851026" cy="1702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49250" y="2184525"/>
            <a:ext cx="1428200" cy="119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63071" y="2021634"/>
            <a:ext cx="1516950" cy="151695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3"/>
          <p:cNvSpPr txBox="1"/>
          <p:nvPr/>
        </p:nvSpPr>
        <p:spPr>
          <a:xfrm>
            <a:off x="574700" y="3807350"/>
            <a:ext cx="9915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Average"/>
                <a:ea typeface="Average"/>
                <a:cs typeface="Average"/>
                <a:sym typeface="Average"/>
              </a:rPr>
              <a:t>19 people hanged</a:t>
            </a:r>
            <a:endParaRPr sz="1800"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47" name="Google Shape;147;p23"/>
          <p:cNvSpPr txBox="1"/>
          <p:nvPr/>
        </p:nvSpPr>
        <p:spPr>
          <a:xfrm>
            <a:off x="2370550" y="3945800"/>
            <a:ext cx="12069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Average"/>
                <a:ea typeface="Average"/>
                <a:cs typeface="Average"/>
                <a:sym typeface="Average"/>
              </a:rPr>
              <a:t>2 dogs hanged</a:t>
            </a:r>
            <a:endParaRPr sz="1800"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48" name="Google Shape;148;p23"/>
          <p:cNvSpPr txBox="1"/>
          <p:nvPr/>
        </p:nvSpPr>
        <p:spPr>
          <a:xfrm>
            <a:off x="4579550" y="3668750"/>
            <a:ext cx="12840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Average"/>
                <a:ea typeface="Average"/>
                <a:cs typeface="Average"/>
                <a:sym typeface="Average"/>
              </a:rPr>
              <a:t>1 man pressed to death with rocks</a:t>
            </a:r>
            <a:endParaRPr sz="1800"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49" name="Google Shape;149;p23"/>
          <p:cNvSpPr txBox="1"/>
          <p:nvPr/>
        </p:nvSpPr>
        <p:spPr>
          <a:xfrm>
            <a:off x="6680350" y="1052550"/>
            <a:ext cx="2040600" cy="35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B7B7B7"/>
                </a:solidFill>
                <a:latin typeface="Average"/>
                <a:ea typeface="Average"/>
                <a:cs typeface="Average"/>
                <a:sym typeface="Average"/>
              </a:rPr>
              <a:t>Additionally:</a:t>
            </a:r>
            <a:endParaRPr sz="1800">
              <a:solidFill>
                <a:srgbClr val="B7B7B7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B7B7B7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Average"/>
              <a:buChar char="-"/>
            </a:pPr>
            <a:r>
              <a:rPr lang="en" sz="1800">
                <a:solidFill>
                  <a:srgbClr val="B7B7B7"/>
                </a:solidFill>
                <a:latin typeface="Average"/>
                <a:ea typeface="Average"/>
                <a:cs typeface="Average"/>
                <a:sym typeface="Average"/>
              </a:rPr>
              <a:t>8 others on death row</a:t>
            </a:r>
            <a:endParaRPr sz="1800">
              <a:solidFill>
                <a:srgbClr val="B7B7B7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B7B7B7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Average"/>
              <a:buChar char="-"/>
            </a:pPr>
            <a:r>
              <a:rPr lang="en" sz="1800">
                <a:solidFill>
                  <a:srgbClr val="B7B7B7"/>
                </a:solidFill>
                <a:latin typeface="Average"/>
                <a:ea typeface="Average"/>
                <a:cs typeface="Average"/>
                <a:sym typeface="Average"/>
              </a:rPr>
              <a:t>50 others awaiting sentences</a:t>
            </a:r>
            <a:endParaRPr sz="1800">
              <a:solidFill>
                <a:srgbClr val="B7B7B7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B7B7B7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Average"/>
              <a:buChar char="-"/>
            </a:pPr>
            <a:r>
              <a:rPr lang="en" sz="1800">
                <a:solidFill>
                  <a:srgbClr val="B7B7B7"/>
                </a:solidFill>
                <a:latin typeface="Average"/>
                <a:ea typeface="Average"/>
                <a:cs typeface="Average"/>
                <a:sym typeface="Average"/>
              </a:rPr>
              <a:t>150 others in jail awaiting trial</a:t>
            </a:r>
            <a:endParaRPr sz="1800">
              <a:solidFill>
                <a:srgbClr val="B7B7B7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80000"/>
        </a:solid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4"/>
          <p:cNvSpPr txBox="1">
            <a:spLocks noGrp="1"/>
          </p:cNvSpPr>
          <p:nvPr>
            <p:ph type="title"/>
          </p:nvPr>
        </p:nvSpPr>
        <p:spPr>
          <a:xfrm>
            <a:off x="311700" y="2582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Salem Witch Trials</a:t>
            </a:r>
            <a:endParaRPr/>
          </a:p>
        </p:txBody>
      </p:sp>
      <p:sp>
        <p:nvSpPr>
          <p:cNvPr id="155" name="Google Shape;155;p24"/>
          <p:cNvSpPr txBox="1">
            <a:spLocks noGrp="1"/>
          </p:cNvSpPr>
          <p:nvPr>
            <p:ph type="body" idx="1"/>
          </p:nvPr>
        </p:nvSpPr>
        <p:spPr>
          <a:xfrm>
            <a:off x="224925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Important People:</a:t>
            </a:r>
            <a:endParaRPr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Cotton Mather / Robert Calef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Laurie Carlson’s theory / Emily Oster’s theory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Franklin Mixon &amp; L</a:t>
            </a:r>
            <a:r>
              <a:rPr lang="en">
                <a:solidFill>
                  <a:srgbClr val="B7B7B7"/>
                </a:solidFill>
              </a:rPr>
              <a:t>en Treviño’s theor</a:t>
            </a:r>
            <a:r>
              <a:rPr lang="en"/>
              <a:t>y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Vernon Parrington’s theory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Julian Franklyn’s theory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156" name="Google Shape;156;p24"/>
          <p:cNvSpPr txBox="1"/>
          <p:nvPr/>
        </p:nvSpPr>
        <p:spPr>
          <a:xfrm>
            <a:off x="409000" y="3519900"/>
            <a:ext cx="5403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Conclusion:</a:t>
            </a:r>
            <a:endParaRPr sz="18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57" name="Google Shape;157;p24"/>
          <p:cNvSpPr txBox="1"/>
          <p:nvPr/>
        </p:nvSpPr>
        <p:spPr>
          <a:xfrm>
            <a:off x="409000" y="3879300"/>
            <a:ext cx="4672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It’s still a mystery...</a:t>
            </a:r>
            <a:endParaRPr sz="18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80000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164" name="Google Shape;164;p25"/>
          <p:cNvSpPr txBox="1"/>
          <p:nvPr/>
        </p:nvSpPr>
        <p:spPr>
          <a:xfrm>
            <a:off x="744600" y="702175"/>
            <a:ext cx="32397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Meanwhile, in England...</a:t>
            </a:r>
            <a:endParaRPr sz="45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165" name="Google Shape;165;p25"/>
          <p:cNvPicPr preferRelativeResize="0"/>
          <p:nvPr/>
        </p:nvPicPr>
        <p:blipFill rotWithShape="1">
          <a:blip r:embed="rId3">
            <a:alphaModFix/>
          </a:blip>
          <a:srcRect l="13850" r="6595"/>
          <a:stretch/>
        </p:blipFill>
        <p:spPr>
          <a:xfrm>
            <a:off x="4820225" y="1250950"/>
            <a:ext cx="3605325" cy="321945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5"/>
          <p:cNvSpPr txBox="1"/>
          <p:nvPr/>
        </p:nvSpPr>
        <p:spPr>
          <a:xfrm>
            <a:off x="1632850" y="2978325"/>
            <a:ext cx="30045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John Flamsteed spots what would later be known as the earliest sighting of Uranus, 1690.</a:t>
            </a:r>
            <a:endParaRPr sz="16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80000"/>
        </a:soli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Theology Who?</a:t>
            </a:r>
            <a:endParaRPr/>
          </a:p>
        </p:txBody>
      </p:sp>
      <p:sp>
        <p:nvSpPr>
          <p:cNvPr id="172" name="Google Shape;172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173" name="Google Shape;173;p26"/>
          <p:cNvSpPr/>
          <p:nvPr/>
        </p:nvSpPr>
        <p:spPr>
          <a:xfrm>
            <a:off x="538975" y="1319550"/>
            <a:ext cx="2267400" cy="30852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26"/>
          <p:cNvSpPr/>
          <p:nvPr/>
        </p:nvSpPr>
        <p:spPr>
          <a:xfrm>
            <a:off x="3432725" y="1318075"/>
            <a:ext cx="2267400" cy="3086700"/>
          </a:xfrm>
          <a:prstGeom prst="rect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75" name="Google Shape;175;p26"/>
          <p:cNvSpPr/>
          <p:nvPr/>
        </p:nvSpPr>
        <p:spPr>
          <a:xfrm>
            <a:off x="6326450" y="1318075"/>
            <a:ext cx="2267400" cy="30852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26"/>
          <p:cNvSpPr txBox="1"/>
          <p:nvPr/>
        </p:nvSpPr>
        <p:spPr>
          <a:xfrm>
            <a:off x="539000" y="1329600"/>
            <a:ext cx="2267400" cy="3065100"/>
          </a:xfrm>
          <a:prstGeom prst="rect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HOOKER</a:t>
            </a:r>
            <a:endParaRPr sz="1800" u="sng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i="1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Ordo Salutis YES</a:t>
            </a:r>
            <a:endParaRPr sz="16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**God can take away the soul’s resistance to Him in order to regenerate the soul</a:t>
            </a:r>
            <a:endParaRPr sz="16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77" name="Google Shape;177;p26"/>
          <p:cNvSpPr txBox="1"/>
          <p:nvPr/>
        </p:nvSpPr>
        <p:spPr>
          <a:xfrm>
            <a:off x="3438300" y="1338150"/>
            <a:ext cx="2267400" cy="170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u="sng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PEMBLE</a:t>
            </a:r>
            <a:endParaRPr sz="1900" u="sng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i="1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Ordo Salutis YES</a:t>
            </a:r>
            <a:endParaRPr sz="1600" i="1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i="1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**But Hooker’s wrong</a:t>
            </a:r>
            <a:br>
              <a:rPr lang="en" sz="16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</a:br>
            <a:r>
              <a:rPr lang="en" sz="16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ARMINIAN BAD</a:t>
            </a:r>
            <a:endParaRPr sz="16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78" name="Google Shape;178;p26"/>
          <p:cNvSpPr txBox="1"/>
          <p:nvPr/>
        </p:nvSpPr>
        <p:spPr>
          <a:xfrm>
            <a:off x="6337600" y="1318075"/>
            <a:ext cx="2267400" cy="3085200"/>
          </a:xfrm>
          <a:prstGeom prst="rect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u="sng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COTTON</a:t>
            </a:r>
            <a:endParaRPr sz="1900" u="sng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i="1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Ordo Salutis YES</a:t>
            </a:r>
            <a:endParaRPr sz="1600" i="1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i="1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“There are no steps to the Altar.”</a:t>
            </a:r>
            <a:endParaRPr sz="16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This message is approved by the council of Anne Hutchinson. Thank you. </a:t>
            </a:r>
            <a:endParaRPr sz="16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80000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Solomon Stoddard</a:t>
            </a:r>
            <a:endParaRPr/>
          </a:p>
        </p:txBody>
      </p:sp>
      <p:sp>
        <p:nvSpPr>
          <p:cNvPr id="184" name="Google Shape;184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85" name="Google Shape;185;p27"/>
          <p:cNvPicPr preferRelativeResize="0"/>
          <p:nvPr/>
        </p:nvPicPr>
        <p:blipFill rotWithShape="1">
          <a:blip r:embed="rId3">
            <a:alphaModFix/>
          </a:blip>
          <a:srcRect r="36020"/>
          <a:stretch/>
        </p:blipFill>
        <p:spPr>
          <a:xfrm>
            <a:off x="311700" y="1152475"/>
            <a:ext cx="3326774" cy="341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7"/>
          <p:cNvSpPr txBox="1"/>
          <p:nvPr/>
        </p:nvSpPr>
        <p:spPr>
          <a:xfrm>
            <a:off x="3958675" y="1263800"/>
            <a:ext cx="3326700" cy="33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Taking down fences and bringing in more sheep with </a:t>
            </a:r>
            <a:r>
              <a:rPr lang="en" sz="2000" i="1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preparation</a:t>
            </a:r>
            <a:r>
              <a:rPr lang="en" sz="20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.</a:t>
            </a:r>
            <a:br>
              <a:rPr lang="en" sz="20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</a:br>
            <a:r>
              <a:rPr lang="en" sz="20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Colorized, 1694.</a:t>
            </a:r>
            <a:endParaRPr sz="20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80000"/>
        </a:solid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1925" y="0"/>
            <a:ext cx="806014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8"/>
          <p:cNvSpPr txBox="1">
            <a:spLocks noGrp="1"/>
          </p:cNvSpPr>
          <p:nvPr>
            <p:ph type="title"/>
          </p:nvPr>
        </p:nvSpPr>
        <p:spPr>
          <a:xfrm>
            <a:off x="161675" y="1846800"/>
            <a:ext cx="8520600" cy="329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8000">
                <a:solidFill>
                  <a:srgbClr val="000000"/>
                </a:solidFill>
              </a:rPr>
              <a:t>Measles in Japan</a:t>
            </a:r>
            <a:endParaRPr sz="8000">
              <a:solidFill>
                <a:srgbClr val="000000"/>
              </a:solidFill>
            </a:endParaRPr>
          </a:p>
        </p:txBody>
      </p:sp>
      <p:sp>
        <p:nvSpPr>
          <p:cNvPr id="193" name="Google Shape;193;p28"/>
          <p:cNvSpPr txBox="1">
            <a:spLocks noGrp="1"/>
          </p:cNvSpPr>
          <p:nvPr>
            <p:ph type="body" idx="1"/>
          </p:nvPr>
        </p:nvSpPr>
        <p:spPr>
          <a:xfrm>
            <a:off x="161675" y="3405050"/>
            <a:ext cx="8520600" cy="194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194" name="Google Shape;194;p28"/>
          <p:cNvSpPr txBox="1"/>
          <p:nvPr/>
        </p:nvSpPr>
        <p:spPr>
          <a:xfrm>
            <a:off x="775850" y="258600"/>
            <a:ext cx="16092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Average"/>
                <a:ea typeface="Average"/>
                <a:cs typeface="Average"/>
                <a:sym typeface="Average"/>
              </a:rPr>
              <a:t>ALSO</a:t>
            </a:r>
            <a:endParaRPr sz="2500"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80000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4"/>
          <p:cNvSpPr txBox="1">
            <a:spLocks noGrp="1"/>
          </p:cNvSpPr>
          <p:nvPr>
            <p:ph type="title"/>
          </p:nvPr>
        </p:nvSpPr>
        <p:spPr>
          <a:xfrm>
            <a:off x="311700" y="260275"/>
            <a:ext cx="8520600" cy="7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Nine Years War</a:t>
            </a:r>
            <a:endParaRPr/>
          </a:p>
        </p:txBody>
      </p:sp>
      <p:sp>
        <p:nvSpPr>
          <p:cNvPr id="68" name="Google Shape;68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69" name="Google Shape;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349550"/>
            <a:ext cx="1913500" cy="2616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60488" y="1349550"/>
            <a:ext cx="1841486" cy="261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37250" y="1349550"/>
            <a:ext cx="1841475" cy="2616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18800" y="1349550"/>
            <a:ext cx="1913501" cy="261650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4"/>
          <p:cNvSpPr txBox="1"/>
          <p:nvPr/>
        </p:nvSpPr>
        <p:spPr>
          <a:xfrm>
            <a:off x="404925" y="4085475"/>
            <a:ext cx="16458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William III of Orange</a:t>
            </a:r>
            <a:br>
              <a:rPr lang="en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</a:br>
            <a:r>
              <a:rPr lang="en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(Netherlands)</a:t>
            </a:r>
            <a:endParaRPr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74" name="Google Shape;74;p14"/>
          <p:cNvSpPr txBox="1"/>
          <p:nvPr/>
        </p:nvSpPr>
        <p:spPr>
          <a:xfrm>
            <a:off x="2899550" y="4085475"/>
            <a:ext cx="1254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Louis XIV</a:t>
            </a:r>
            <a:br>
              <a:rPr lang="en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</a:br>
            <a:r>
              <a:rPr lang="en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(France)</a:t>
            </a:r>
            <a:endParaRPr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75" name="Google Shape;75;p14"/>
          <p:cNvSpPr txBox="1"/>
          <p:nvPr/>
        </p:nvSpPr>
        <p:spPr>
          <a:xfrm>
            <a:off x="5002375" y="4085475"/>
            <a:ext cx="1254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Charles II</a:t>
            </a:r>
            <a:br>
              <a:rPr lang="en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</a:br>
            <a:r>
              <a:rPr lang="en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(Hapsburg)</a:t>
            </a:r>
            <a:endParaRPr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76" name="Google Shape;76;p14"/>
          <p:cNvSpPr txBox="1"/>
          <p:nvPr/>
        </p:nvSpPr>
        <p:spPr>
          <a:xfrm>
            <a:off x="7170100" y="4193175"/>
            <a:ext cx="1410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77" name="Google Shape;77;p14"/>
          <p:cNvSpPr txBox="1"/>
          <p:nvPr/>
        </p:nvSpPr>
        <p:spPr>
          <a:xfrm>
            <a:off x="7248550" y="4085475"/>
            <a:ext cx="12540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Leopold I</a:t>
            </a:r>
            <a:br>
              <a:rPr lang="en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</a:br>
            <a:r>
              <a:rPr lang="en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(Holy Roman Empire)</a:t>
            </a:r>
            <a:endParaRPr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2" name="Google Shape;82;p15"/>
          <p:cNvCxnSpPr/>
          <p:nvPr/>
        </p:nvCxnSpPr>
        <p:spPr>
          <a:xfrm>
            <a:off x="3733800" y="2132425"/>
            <a:ext cx="1024200" cy="9000"/>
          </a:xfrm>
          <a:prstGeom prst="straightConnector1">
            <a:avLst/>
          </a:prstGeom>
          <a:noFill/>
          <a:ln w="76200" cap="flat" cmpd="sng">
            <a:solidFill>
              <a:srgbClr val="CC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3" name="Google Shape;83;p15"/>
          <p:cNvCxnSpPr/>
          <p:nvPr/>
        </p:nvCxnSpPr>
        <p:spPr>
          <a:xfrm>
            <a:off x="3843350" y="2434175"/>
            <a:ext cx="1024200" cy="9000"/>
          </a:xfrm>
          <a:prstGeom prst="straightConnector1">
            <a:avLst/>
          </a:prstGeom>
          <a:noFill/>
          <a:ln w="76200" cap="flat" cmpd="sng">
            <a:solidFill>
              <a:srgbClr val="CC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80000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6"/>
          <p:cNvSpPr txBox="1"/>
          <p:nvPr/>
        </p:nvSpPr>
        <p:spPr>
          <a:xfrm>
            <a:off x="352700" y="1519200"/>
            <a:ext cx="45066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….In other news…. </a:t>
            </a:r>
            <a:endParaRPr sz="38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89" name="Google Shape;89;p16"/>
          <p:cNvSpPr txBox="1"/>
          <p:nvPr/>
        </p:nvSpPr>
        <p:spPr>
          <a:xfrm>
            <a:off x="5904300" y="760788"/>
            <a:ext cx="3482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90" name="Google Shape;9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09349" y="1345025"/>
            <a:ext cx="2193400" cy="31393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6"/>
          <p:cNvSpPr txBox="1"/>
          <p:nvPr/>
        </p:nvSpPr>
        <p:spPr>
          <a:xfrm>
            <a:off x="4369100" y="2945325"/>
            <a:ext cx="1802100" cy="15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Johann Denner invents the clarinet </a:t>
            </a:r>
            <a:endParaRPr sz="18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(France, 1690)</a:t>
            </a:r>
            <a:endParaRPr sz="18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1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80000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7"/>
          <p:cNvSpPr txBox="1"/>
          <p:nvPr/>
        </p:nvSpPr>
        <p:spPr>
          <a:xfrm>
            <a:off x="976950" y="1986900"/>
            <a:ext cx="7190100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Meanwhile, in the suburbs of London… (otherwise known as New England…)</a:t>
            </a:r>
            <a:endParaRPr sz="32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80000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8"/>
          <p:cNvSpPr txBox="1"/>
          <p:nvPr/>
        </p:nvSpPr>
        <p:spPr>
          <a:xfrm>
            <a:off x="1163700" y="1478850"/>
            <a:ext cx="6816600" cy="21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Witches</a:t>
            </a:r>
            <a:endParaRPr sz="130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02" name="Google Shape;102;p18"/>
          <p:cNvSpPr txBox="1"/>
          <p:nvPr/>
        </p:nvSpPr>
        <p:spPr>
          <a:xfrm>
            <a:off x="2855400" y="3420725"/>
            <a:ext cx="34332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B7B7B7"/>
                </a:solidFill>
                <a:latin typeface="Oswald"/>
                <a:ea typeface="Oswald"/>
                <a:cs typeface="Oswald"/>
                <a:sym typeface="Oswald"/>
              </a:rPr>
              <a:t>Spoooooooooooky</a:t>
            </a:r>
            <a:endParaRPr sz="3000">
              <a:solidFill>
                <a:srgbClr val="B7B7B7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80000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9"/>
          <p:cNvSpPr txBox="1">
            <a:spLocks noGrp="1"/>
          </p:cNvSpPr>
          <p:nvPr>
            <p:ph type="title"/>
          </p:nvPr>
        </p:nvSpPr>
        <p:spPr>
          <a:xfrm>
            <a:off x="311700" y="2582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Salem Witch Trials</a:t>
            </a:r>
            <a:endParaRPr/>
          </a:p>
        </p:txBody>
      </p:sp>
      <p:sp>
        <p:nvSpPr>
          <p:cNvPr id="108" name="Google Shape;108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09" name="Google Shape;10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8750" y="1013312"/>
            <a:ext cx="5846476" cy="384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80000"/>
        </a:solid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0"/>
          <p:cNvSpPr txBox="1">
            <a:spLocks noGrp="1"/>
          </p:cNvSpPr>
          <p:nvPr>
            <p:ph type="title"/>
          </p:nvPr>
        </p:nvSpPr>
        <p:spPr>
          <a:xfrm>
            <a:off x="311700" y="2582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Salem Witch Trials</a:t>
            </a:r>
            <a:endParaRPr/>
          </a:p>
        </p:txBody>
      </p:sp>
      <p:sp>
        <p:nvSpPr>
          <p:cNvPr id="115" name="Google Shape;115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>
              <a:latin typeface="Oswald"/>
              <a:ea typeface="Oswald"/>
              <a:cs typeface="Oswald"/>
              <a:sym typeface="Oswald"/>
            </a:endParaRPr>
          </a:p>
          <a:p>
            <a:pPr marL="32004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500">
                <a:latin typeface="Oswald"/>
                <a:ea typeface="Oswald"/>
                <a:cs typeface="Oswald"/>
                <a:sym typeface="Oswald"/>
              </a:rPr>
              <a:t>    Samuel Parris</a:t>
            </a:r>
            <a:endParaRPr sz="2500">
              <a:latin typeface="Oswald"/>
              <a:ea typeface="Oswald"/>
              <a:cs typeface="Oswald"/>
              <a:sym typeface="Oswald"/>
            </a:endParaRPr>
          </a:p>
          <a:p>
            <a:pPr marL="3200400" lvl="0" indent="45720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latin typeface="Oswald"/>
                <a:ea typeface="Oswald"/>
                <a:cs typeface="Oswald"/>
                <a:sym typeface="Oswald"/>
              </a:rPr>
              <a:t>  1653-1720</a:t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16" name="Google Shape;11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84975" y="308912"/>
            <a:ext cx="3047325" cy="4525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600" y="1088275"/>
            <a:ext cx="5317200" cy="354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80000"/>
        </a:solid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1"/>
          <p:cNvSpPr txBox="1">
            <a:spLocks noGrp="1"/>
          </p:cNvSpPr>
          <p:nvPr>
            <p:ph type="title"/>
          </p:nvPr>
        </p:nvSpPr>
        <p:spPr>
          <a:xfrm>
            <a:off x="311700" y="2582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Salem Witch Trials</a:t>
            </a:r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24" name="Google Shape;12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0048" y="1152475"/>
            <a:ext cx="2345026" cy="34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17575" y="1016663"/>
            <a:ext cx="4917375" cy="3688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late">
  <a:themeElements>
    <a:clrScheme name="Slate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296</Words>
  <Application>Microsoft Macintosh PowerPoint</Application>
  <PresentationFormat>On-screen Show (16:9)</PresentationFormat>
  <Paragraphs>76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Oswald</vt:lpstr>
      <vt:lpstr>Cinzel</vt:lpstr>
      <vt:lpstr>EB Garamond</vt:lpstr>
      <vt:lpstr>Average</vt:lpstr>
      <vt:lpstr>Slate</vt:lpstr>
      <vt:lpstr>PowerPoint Presentation</vt:lpstr>
      <vt:lpstr>The Nine Years War</vt:lpstr>
      <vt:lpstr>PowerPoint Presentation</vt:lpstr>
      <vt:lpstr>PowerPoint Presentation</vt:lpstr>
      <vt:lpstr>PowerPoint Presentation</vt:lpstr>
      <vt:lpstr>PowerPoint Presentation</vt:lpstr>
      <vt:lpstr>The Salem Witch Trials</vt:lpstr>
      <vt:lpstr>The Salem Witch Trials</vt:lpstr>
      <vt:lpstr>The Salem Witch Trials</vt:lpstr>
      <vt:lpstr>The Salem Witch Trials</vt:lpstr>
      <vt:lpstr>The Salem Witch Trials</vt:lpstr>
      <vt:lpstr>The Salem Witch Trials</vt:lpstr>
      <vt:lpstr>PowerPoint Presentation</vt:lpstr>
      <vt:lpstr>Theology Who?</vt:lpstr>
      <vt:lpstr>Solomon Stoddard</vt:lpstr>
      <vt:lpstr>Measles in Japan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Don Westblade</cp:lastModifiedBy>
  <cp:revision>1</cp:revision>
  <dcterms:modified xsi:type="dcterms:W3CDTF">2021-02-19T17:39:46Z</dcterms:modified>
</cp:coreProperties>
</file>