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58" r:id="rId6"/>
    <p:sldId id="259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F7F2-64BA-4063-9644-B1E71CC4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5BE93-58A3-4D9B-8517-1296AC3E2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A14CB-AA87-4976-9629-41AFEDB4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B3F03-02F8-4405-A839-929CB5EE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0F92-22FA-431C-8D53-97E218C4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EA0C-55C3-4A68-911E-94C97504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3C872-D304-472A-ABB7-5AE1ECBD2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7D18-F09C-4018-B020-50443955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8586-DEF4-4D61-8207-4EC71CBB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6F99-A7A7-4A36-AD2F-F8DF9E0A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5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4019CB-6F96-4EF2-96EC-715E75048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9A1AF-D8AC-427C-8036-727699857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7FCA5-D551-4D31-A619-DEA22768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492BE-AB39-421B-A957-F2014B76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8D4F-DA12-4999-B718-581A2C49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3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A6EF9-51DA-4F49-A4B7-1C2C446E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42344-499E-4CED-A8D8-A9B2EA42B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3BFA-07AA-4B6B-B368-B112D861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391E7-DD35-4284-9C06-0E848394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DD748-5256-43C8-AEBD-C68FC03D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150D-F9A0-45E0-8874-D15D3726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A157E-F6BD-4BD7-8FB8-C700B4A1C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259D-33B4-450F-839A-C9BDA08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AB7D-138B-478E-A5E1-324024A3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BFF7-52C8-49EE-B06F-E613FA70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651-2481-48D0-827A-5FF4B14A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514E-9E31-4105-971F-1CEB29A17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E1C2D-9932-4DF6-9D66-09CF39095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EB47E-A620-4FED-A4DA-909C2C6F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6677D-FD7F-4072-959C-D8ED8779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40522-2566-4161-8B55-8973C2A0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F481-FDE0-4407-93F7-C9BCAEC1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2BB1-C43E-492A-BF03-EC9E7BF6D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66E50-E24C-4115-8C52-FCBAB6F9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4D78C-6E9E-422B-B346-1310E8BEA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E4C15-45CF-417E-B028-BF112652A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FC976-E257-4370-BE76-F8D690AC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ABA30-69ED-4D32-8E9E-07687B0B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BBDC4D-A18C-4E6F-A3F1-81D635A7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7057-4ED5-455F-B57B-D491705B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D893-5BC0-4147-807F-4358E2BF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B8CC-216D-4660-9FA0-4EDD0737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CB2B9-5812-4ECA-850E-D0DBD312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40844-23FF-47B1-B4E1-D7A5EE8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96975-57A7-4ED6-A596-B24C7657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38FA4-9568-442C-8454-DB74E42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0D5A-4422-4DB5-9B69-1A23E15B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9D5E-A968-4AB3-9194-284D83B6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7C7E4-73E9-4DBE-84CB-92A4D294C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5D037-0A00-4C04-87FB-49E324D9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B2F32-54F7-49AA-ABDE-7EDE4ED4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3C099-9102-45DE-8E5E-446EEDF2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8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51C33-9EF0-4874-AD5C-61CB0307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A090B-380C-4F7E-B72E-80C697906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F81B9-8909-4F97-B78D-A18237D7B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7D449-B622-407C-B9F6-73CA9ACB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05524-5E73-4E7D-A401-6E1B2F7C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76111-2B1A-443E-8257-B8EAD6BE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B4EB8-525F-4096-8209-3CA7913D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9D5FD-0864-448F-A0C4-7748B1FC0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FA97D-0584-4FCE-9E0B-3AE553490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4790-DE19-41DC-902C-FFCE239FA80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A4F04-E066-42DD-89A8-D96E23E87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2840D-F6E7-43F2-9EBA-CEDAAC2A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544A-088F-4CDC-A6DF-D24FE125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5E8F-3D57-4112-9E9A-47C1441CD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76249"/>
            <a:ext cx="4848226" cy="1609726"/>
          </a:xfrm>
          <a:solidFill>
            <a:schemeClr val="bg1">
              <a:alpha val="80000"/>
            </a:schemeClr>
          </a:solidFill>
        </p:spPr>
        <p:txBody>
          <a:bodyPr anchor="ctr"/>
          <a:lstStyle/>
          <a:p>
            <a:r>
              <a:rPr lang="en-US" b="1" dirty="0">
                <a:latin typeface="Bembo" panose="02020502050201020203" pitchFamily="18" charset="0"/>
              </a:rPr>
              <a:t>The 1730s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CF2476-AD1E-4F18-ADE2-FF7FA333A230}"/>
              </a:ext>
            </a:extLst>
          </p:cNvPr>
          <p:cNvSpPr txBox="1">
            <a:spLocks/>
          </p:cNvSpPr>
          <p:nvPr/>
        </p:nvSpPr>
        <p:spPr>
          <a:xfrm>
            <a:off x="419100" y="2285999"/>
            <a:ext cx="4848226" cy="88582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Bembo" panose="02020502050201020203" pitchFamily="18" charset="0"/>
              </a:rPr>
              <a:t>The World of Jonathan Edwards</a:t>
            </a:r>
          </a:p>
        </p:txBody>
      </p:sp>
    </p:spTree>
    <p:extLst>
      <p:ext uri="{BB962C8B-B14F-4D97-AF65-F5344CB8AC3E}">
        <p14:creationId xmlns:p14="http://schemas.microsoft.com/office/powerpoint/2010/main" val="297653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E5EA57-F475-4835-983E-C56664BF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89" b="10789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7FA69-DFB6-41F0-8F33-65256A5A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Bembo" panose="02020502050201020203" pitchFamily="18" charset="0"/>
              </a:rPr>
              <a:t>England, 1730s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6E0F-FFAD-4A25-89D6-D2333720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03920"/>
            <a:ext cx="4023359" cy="142839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latin typeface="Bembo" panose="02020502050201020203" pitchFamily="18" charset="0"/>
              </a:rPr>
              <a:t>Stability</a:t>
            </a:r>
          </a:p>
          <a:p>
            <a:r>
              <a:rPr lang="en-US" dirty="0">
                <a:latin typeface="Bembo" panose="02020502050201020203" pitchFamily="18" charset="0"/>
              </a:rPr>
              <a:t>Money</a:t>
            </a:r>
          </a:p>
          <a:p>
            <a:r>
              <a:rPr lang="en-US" dirty="0">
                <a:latin typeface="Bembo" panose="02020502050201020203" pitchFamily="18" charset="0"/>
              </a:rPr>
              <a:t>“Prime Minister”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7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DAD4E81-B747-46CC-920B-77206665B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r="23091" b="103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00B2E-90EB-4EEC-9138-0633984A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Bembo" panose="02020502050201020203" pitchFamily="18" charset="0"/>
              </a:rPr>
              <a:t>Declension?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6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A0A2118-6E08-416D-8275-880F4C143A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6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9377DD-91AD-4068-BCEF-5D98D9AC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7525"/>
            <a:ext cx="4629150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>
                <a:latin typeface="Bembo" panose="02020502050201020203" pitchFamily="18" charset="0"/>
              </a:rPr>
              <a:t> War of Jenkin’s Ear</a:t>
            </a:r>
          </a:p>
        </p:txBody>
      </p:sp>
    </p:spTree>
    <p:extLst>
      <p:ext uri="{BB962C8B-B14F-4D97-AF65-F5344CB8AC3E}">
        <p14:creationId xmlns:p14="http://schemas.microsoft.com/office/powerpoint/2010/main" val="364286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51C2-1BA6-45A0-AED2-E8B61D2A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88925"/>
            <a:ext cx="4629150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>
                <a:latin typeface="Bembo" panose="02020502050201020203" pitchFamily="18" charset="0"/>
              </a:rPr>
              <a:t>  </a:t>
            </a:r>
            <a:r>
              <a:rPr lang="en-US" b="1" dirty="0">
                <a:latin typeface="Bembo" panose="02020502050201020203" pitchFamily="18" charset="0"/>
              </a:rPr>
              <a:t>Colonial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F0D3-EC44-418B-A082-341AEEF6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4695824"/>
            <a:ext cx="5334000" cy="179070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" dirty="0">
              <a:latin typeface="Bembo" panose="02020502050201020203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Bembo" panose="02020502050201020203" pitchFamily="18" charset="0"/>
              </a:rPr>
              <a:t>New England legal codes</a:t>
            </a:r>
          </a:p>
          <a:p>
            <a:pPr marL="0" indent="0" algn="ctr">
              <a:buNone/>
            </a:pPr>
            <a:r>
              <a:rPr lang="en-US" dirty="0">
                <a:latin typeface="Bembo" panose="02020502050201020203" pitchFamily="18" charset="0"/>
              </a:rPr>
              <a:t>Government and legislature</a:t>
            </a:r>
          </a:p>
          <a:p>
            <a:pPr marL="0" indent="0" algn="ctr">
              <a:buNone/>
            </a:pPr>
            <a:r>
              <a:rPr lang="en-US" dirty="0">
                <a:latin typeface="Bembo" panose="02020502050201020203" pitchFamily="18" charset="0"/>
              </a:rPr>
              <a:t>Social hierarchy and structure</a:t>
            </a:r>
          </a:p>
        </p:txBody>
      </p:sp>
    </p:spTree>
    <p:extLst>
      <p:ext uri="{BB962C8B-B14F-4D97-AF65-F5344CB8AC3E}">
        <p14:creationId xmlns:p14="http://schemas.microsoft.com/office/powerpoint/2010/main" val="86103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CCA9-6712-4158-8FD5-A6F6AEBE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43" y="500062"/>
            <a:ext cx="4133296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b="1" dirty="0">
                <a:latin typeface="Bembo" panose="02020502050201020203" pitchFamily="18" charset="0"/>
              </a:rPr>
              <a:t>Great Awakening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BBFC-52EF-4808-8B27-C9293C19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3" y="5305672"/>
            <a:ext cx="10835936" cy="1032985"/>
          </a:xfrm>
          <a:solidFill>
            <a:schemeClr val="bg1">
              <a:alpha val="7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latin typeface="Bembo Std" panose="02020605060306020A03" pitchFamily="18" charset="0"/>
              </a:rPr>
              <a:t>The 1730s saw the beginning of the Great Awakening in Northampton</a:t>
            </a:r>
          </a:p>
        </p:txBody>
      </p:sp>
    </p:spTree>
    <p:extLst>
      <p:ext uri="{BB962C8B-B14F-4D97-AF65-F5344CB8AC3E}">
        <p14:creationId xmlns:p14="http://schemas.microsoft.com/office/powerpoint/2010/main" val="380137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062BFA-70C6-41EA-A892-4C9A9562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5668617" cy="5646772"/>
          </a:xfrm>
          <a:solidFill>
            <a:schemeClr val="bg1">
              <a:alpha val="70000"/>
            </a:schemeClr>
          </a:solidFill>
        </p:spPr>
        <p:txBody>
          <a:bodyPr anchor="ctr">
            <a:normAutofit/>
          </a:bodyPr>
          <a:lstStyle/>
          <a:p>
            <a:r>
              <a:rPr lang="en-US" sz="2400" dirty="0">
                <a:latin typeface="Bembo" panose="02020502050201020203" pitchFamily="18" charset="0"/>
              </a:rPr>
              <a:t>Sinners in the Hands of an Angry God</a:t>
            </a:r>
          </a:p>
          <a:p>
            <a:endParaRPr lang="en-US" sz="2400" dirty="0">
              <a:latin typeface="Bembo" panose="02020502050201020203" pitchFamily="18" charset="0"/>
            </a:endParaRPr>
          </a:p>
          <a:p>
            <a:r>
              <a:rPr lang="en-US" sz="2400" dirty="0">
                <a:latin typeface="Bembo" panose="02020502050201020203" pitchFamily="18" charset="0"/>
              </a:rPr>
              <a:t>Religious Affections</a:t>
            </a:r>
          </a:p>
          <a:p>
            <a:endParaRPr lang="en-US" sz="2400" dirty="0">
              <a:latin typeface="Bembo" panose="02020502050201020203" pitchFamily="18" charset="0"/>
            </a:endParaRPr>
          </a:p>
          <a:p>
            <a:r>
              <a:rPr lang="en-US" sz="2400" dirty="0">
                <a:latin typeface="Bembo" panose="02020502050201020203" pitchFamily="18" charset="0"/>
              </a:rPr>
              <a:t>The Excellency of Christ</a:t>
            </a:r>
          </a:p>
          <a:p>
            <a:endParaRPr lang="en-US" sz="2400" dirty="0">
              <a:latin typeface="Bembo" panose="02020502050201020203" pitchFamily="18" charset="0"/>
            </a:endParaRPr>
          </a:p>
          <a:p>
            <a:r>
              <a:rPr lang="en-US" sz="2400" dirty="0">
                <a:latin typeface="Bembo" panose="02020502050201020203" pitchFamily="18" charset="0"/>
              </a:rPr>
              <a:t>Justification by Faith Alone</a:t>
            </a:r>
          </a:p>
          <a:p>
            <a:endParaRPr lang="en-US" sz="2400" dirty="0">
              <a:latin typeface="Bembo" panose="02020502050201020203" pitchFamily="18" charset="0"/>
            </a:endParaRPr>
          </a:p>
          <a:p>
            <a:r>
              <a:rPr lang="en-US" sz="2400" dirty="0">
                <a:latin typeface="Bembo" panose="02020502050201020203" pitchFamily="18" charset="0"/>
              </a:rPr>
              <a:t>Mention of Communion as a Converting Ordinance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5978C6-2E5A-41ED-86E7-C2FA999DD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468"/>
          <a:stretch/>
        </p:blipFill>
        <p:spPr>
          <a:xfrm>
            <a:off x="6705600" y="10"/>
            <a:ext cx="54863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C3834D-1D11-4F7F-9C0D-EA5B9DEBC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88925"/>
            <a:ext cx="4305300" cy="1325563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>
                <a:latin typeface="Bembo" panose="02020502050201020203" pitchFamily="18" charset="0"/>
              </a:rPr>
              <a:t> John </a:t>
            </a:r>
            <a:r>
              <a:rPr lang="en-US" b="1" dirty="0" err="1">
                <a:latin typeface="Bembo" panose="02020502050201020203" pitchFamily="18" charset="0"/>
              </a:rPr>
              <a:t>Cleaveland</a:t>
            </a:r>
            <a:endParaRPr lang="en-US" b="1" dirty="0">
              <a:latin typeface="Bembo" panose="020205020502010202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E9A2E4-D967-40DF-9A3C-26BB4A56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5" y="5181600"/>
            <a:ext cx="4962525" cy="1228726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" dirty="0">
              <a:latin typeface="Bembo Std" panose="02020605060306020A03" pitchFamily="18" charset="0"/>
            </a:endParaRPr>
          </a:p>
          <a:p>
            <a:pPr marL="0" indent="0">
              <a:buNone/>
            </a:pPr>
            <a:r>
              <a:rPr lang="en-US" sz="2600" b="1" dirty="0">
                <a:latin typeface="Bembo Std" panose="02020605060306020A03" pitchFamily="18" charset="0"/>
              </a:rPr>
              <a:t>From Massachusetts farm boy</a:t>
            </a:r>
          </a:p>
          <a:p>
            <a:pPr marL="0" indent="0">
              <a:buNone/>
            </a:pPr>
            <a:r>
              <a:rPr lang="en-US" sz="2600" b="1" dirty="0">
                <a:latin typeface="Bembo Std" panose="02020605060306020A03" pitchFamily="18" charset="0"/>
              </a:rPr>
              <a:t>                 to Connecticut rebel</a:t>
            </a:r>
          </a:p>
        </p:txBody>
      </p:sp>
    </p:spTree>
    <p:extLst>
      <p:ext uri="{BB962C8B-B14F-4D97-AF65-F5344CB8AC3E}">
        <p14:creationId xmlns:p14="http://schemas.microsoft.com/office/powerpoint/2010/main" val="17882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86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Bembo</vt:lpstr>
      <vt:lpstr>Bembo Std</vt:lpstr>
      <vt:lpstr>Calibri</vt:lpstr>
      <vt:lpstr>Calibri Light</vt:lpstr>
      <vt:lpstr>Office Theme</vt:lpstr>
      <vt:lpstr>The 1730s</vt:lpstr>
      <vt:lpstr>England, 1730s</vt:lpstr>
      <vt:lpstr>Declension?</vt:lpstr>
      <vt:lpstr> War of Jenkin’s Ear</vt:lpstr>
      <vt:lpstr>  Colonial America</vt:lpstr>
      <vt:lpstr>Great Awakening</vt:lpstr>
      <vt:lpstr>PowerPoint Presentation</vt:lpstr>
      <vt:lpstr> John Cleaveland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Jonathan Edwards</dc:title>
  <dc:creator>John Abraham Sullivan</dc:creator>
  <cp:lastModifiedBy>Don Westblade</cp:lastModifiedBy>
  <cp:revision>9</cp:revision>
  <dcterms:created xsi:type="dcterms:W3CDTF">2021-02-21T01:39:25Z</dcterms:created>
  <dcterms:modified xsi:type="dcterms:W3CDTF">2021-02-22T16:00:51Z</dcterms:modified>
</cp:coreProperties>
</file>