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swald" pitchFamily="2" charset="77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>
      <p:cViewPr varScale="1">
        <p:scale>
          <a:sx n="160" d="100"/>
          <a:sy n="160" d="100"/>
        </p:scale>
        <p:origin x="24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be4c3f17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be4c3f17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be4c3f17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be4c3f17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e9c42a34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e9c42a34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be9c42a34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be9c42a34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e9c42a34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e9c42a34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be533b3b2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be533b3b2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e533b3b2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be533b3b2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e533b3b2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be533b3b2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be4c3f17c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be4c3f17c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be4c3f17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be4c3f17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be9c42a3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be9c42a3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be4c3f17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be4c3f17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e4c3f17c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e4c3f17c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e9c42a34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e9c42a34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e4c3f17c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be4c3f17c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be533b3b2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be533b3b2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be533b3b2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be533b3b2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e533b3b2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be533b3b2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B539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4036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Who's the Idiot that Left All this Gunpowder Everywhere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t="5083" r="59597" b="7419"/>
          <a:stretch/>
        </p:blipFill>
        <p:spPr>
          <a:xfrm>
            <a:off x="391350" y="394700"/>
            <a:ext cx="3410375" cy="32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l="19736" t="12643" r="19796" b="9457"/>
          <a:stretch/>
        </p:blipFill>
        <p:spPr>
          <a:xfrm rot="-5400000">
            <a:off x="4591425" y="-395000"/>
            <a:ext cx="3298550" cy="48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4703200" y="1397475"/>
            <a:ext cx="3235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Revolutionary War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039313" y="1397463"/>
            <a:ext cx="1020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B5394"/>
                </a:solidFill>
              </a:rPr>
              <a:t>1760 </a:t>
            </a:r>
            <a:endParaRPr sz="2800" b="1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B5394"/>
                </a:solidFill>
              </a:rPr>
              <a:t>to</a:t>
            </a:r>
            <a:endParaRPr sz="2800" b="1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B5394"/>
                </a:solidFill>
              </a:rPr>
              <a:t>1770</a:t>
            </a:r>
            <a:endParaRPr sz="2800" b="1">
              <a:solidFill>
                <a:srgbClr val="0B5394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103" y="394700"/>
            <a:ext cx="1946721" cy="240172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726800" y="1843725"/>
            <a:ext cx="1796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0000"/>
                </a:solidFill>
              </a:rPr>
              <a:t>1760-1770</a:t>
            </a:r>
            <a:endParaRPr sz="26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1403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/>
          <p:nvPr/>
        </p:nvSpPr>
        <p:spPr>
          <a:xfrm>
            <a:off x="4738200" y="3630425"/>
            <a:ext cx="3144900" cy="129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James Manning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126" name="Google Shape;126;p22"/>
          <p:cNvSpPr/>
          <p:nvPr/>
        </p:nvSpPr>
        <p:spPr>
          <a:xfrm rot="3527028">
            <a:off x="4733664" y="322579"/>
            <a:ext cx="2837523" cy="2916295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2"/>
          <p:cNvSpPr txBox="1"/>
          <p:nvPr/>
        </p:nvSpPr>
        <p:spPr>
          <a:xfrm>
            <a:off x="4859550" y="1203525"/>
            <a:ext cx="2697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0000"/>
                </a:solidFill>
              </a:rPr>
              <a:t>Hey Rhode Island, can I start a “Baptist” university here?</a:t>
            </a:r>
            <a:endParaRPr sz="21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0000"/>
                </a:solidFill>
              </a:rPr>
              <a:t>		-1764</a:t>
            </a:r>
            <a:endParaRPr sz="21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1925" y="208325"/>
            <a:ext cx="3495575" cy="349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3"/>
          <p:cNvSpPr txBox="1"/>
          <p:nvPr/>
        </p:nvSpPr>
        <p:spPr>
          <a:xfrm>
            <a:off x="5128150" y="3927475"/>
            <a:ext cx="2963100" cy="101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0000"/>
                </a:solidFill>
              </a:rPr>
              <a:t>Touro Synagogue </a:t>
            </a:r>
            <a:endParaRPr sz="27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0000"/>
                </a:solidFill>
              </a:rPr>
              <a:t>1763</a:t>
            </a:r>
            <a:endParaRPr sz="2700">
              <a:solidFill>
                <a:srgbClr val="FF0000"/>
              </a:solidFill>
            </a:endParaRPr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725" y="208325"/>
            <a:ext cx="2848897" cy="3495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/>
        </p:nvSpPr>
        <p:spPr>
          <a:xfrm>
            <a:off x="1185825" y="3912025"/>
            <a:ext cx="2252400" cy="104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00"/>
                </a:solidFill>
              </a:rPr>
              <a:t>John Wesley</a:t>
            </a:r>
            <a:endParaRPr sz="2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00"/>
                </a:solidFill>
              </a:rPr>
              <a:t>1769</a:t>
            </a:r>
            <a:endParaRPr sz="2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The Stamp Act of 1765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8325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Stamp Act was the first tax imposed on the Colonies by British Parliament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Obviously, the response in the Colonies was not a positive one. The ensuing events paved the way for the American Revolution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975" y="1152475"/>
            <a:ext cx="2702748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>
                <a:solidFill>
                  <a:srgbClr val="FFFFFF"/>
                </a:solidFill>
              </a:rPr>
              <a:t>The Declaratory Act of 1766</a:t>
            </a:r>
            <a:endParaRPr sz="2720" b="1">
              <a:solidFill>
                <a:srgbClr val="FFFFFF"/>
              </a:solidFill>
            </a:endParaRPr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2"/>
          </p:nvPr>
        </p:nvSpPr>
        <p:spPr>
          <a:xfrm>
            <a:off x="4832400" y="1450238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Though the Stamp Act was repealed the following year in 1766, British Parliament accompanied the repeal with a strengthening of their power over the Colonies through the Declaratory Act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975" y="1559375"/>
            <a:ext cx="4153025" cy="260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Jonathan Mayhew’s Politically Motivated Sermons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1"/>
          </p:nvPr>
        </p:nvSpPr>
        <p:spPr>
          <a:xfrm>
            <a:off x="924900" y="1597025"/>
            <a:ext cx="3999900" cy="2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Pastors like Jonathan Mayhew preached extensively on these pre-Revolutionary principles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Their exposition of Scripture was, at times, heavily influenced by the political climate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 rotWithShape="1">
          <a:blip r:embed="rId3">
            <a:alphaModFix/>
          </a:blip>
          <a:srcRect l="1942" t="2152" r="2856" b="1331"/>
          <a:stretch/>
        </p:blipFill>
        <p:spPr>
          <a:xfrm>
            <a:off x="5543875" y="1152475"/>
            <a:ext cx="2063575" cy="373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588100" y="777600"/>
            <a:ext cx="4344900" cy="35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>
                <a:solidFill>
                  <a:srgbClr val="FFFFFF"/>
                </a:solidFill>
              </a:rPr>
              <a:t>Thomas Reid founds what he names Scottish Philosophy by writing </a:t>
            </a:r>
            <a:r>
              <a:rPr lang="en" sz="3320" i="1">
                <a:solidFill>
                  <a:srgbClr val="FFFFFF"/>
                </a:solidFill>
              </a:rPr>
              <a:t>Inquiry into the Human Mind on the Principles of Common Sense in 1764</a:t>
            </a:r>
            <a:endParaRPr sz="3320" i="1">
              <a:solidFill>
                <a:srgbClr val="FFFFFF"/>
              </a:solidFill>
            </a:endParaRPr>
          </a:p>
        </p:txBody>
      </p:sp>
      <p:pic>
        <p:nvPicPr>
          <p:cNvPr id="162" name="Google Shape;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425" y="219377"/>
            <a:ext cx="3767300" cy="454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>
                <a:solidFill>
                  <a:srgbClr val="FFFFFF"/>
                </a:solidFill>
              </a:rPr>
              <a:t>The Beginning of the American Deist Movement </a:t>
            </a:r>
            <a:endParaRPr sz="272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b="1"/>
          </a:p>
        </p:txBody>
      </p:sp>
      <p:sp>
        <p:nvSpPr>
          <p:cNvPr id="168" name="Google Shape;168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body" idx="2"/>
          </p:nvPr>
        </p:nvSpPr>
        <p:spPr>
          <a:xfrm>
            <a:off x="4572000" y="1686163"/>
            <a:ext cx="3999900" cy="2495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</a:rPr>
              <a:t>Like most revolutionaries of the Modern Age, Thomas Jefferson was radicalized in College</a:t>
            </a:r>
            <a:endParaRPr sz="20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 b="1">
                <a:solidFill>
                  <a:srgbClr val="FF0000"/>
                </a:solidFill>
              </a:rPr>
              <a:t> First Exposed to Enlightenment ideas through William Small </a:t>
            </a:r>
            <a:endParaRPr sz="2000" b="1">
              <a:solidFill>
                <a:srgbClr val="FF0000"/>
              </a:solidFill>
            </a:endParaRPr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78" y="1152475"/>
            <a:ext cx="2897724" cy="356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075" y="338800"/>
            <a:ext cx="3056450" cy="450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9"/>
          <p:cNvSpPr txBox="1"/>
          <p:nvPr/>
        </p:nvSpPr>
        <p:spPr>
          <a:xfrm>
            <a:off x="4640325" y="1509500"/>
            <a:ext cx="2753400" cy="255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>
                <a:solidFill>
                  <a:srgbClr val="FF0000"/>
                </a:solidFill>
              </a:rPr>
              <a:t>Elihu Palmer (someone you have never heard of) is born</a:t>
            </a:r>
            <a:endParaRPr sz="2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/>
        </p:nvSpPr>
        <p:spPr>
          <a:xfrm>
            <a:off x="349425" y="2487900"/>
            <a:ext cx="3005100" cy="104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00"/>
                </a:solidFill>
              </a:rPr>
              <a:t>Anglican Desire for Bishops</a:t>
            </a:r>
            <a:endParaRPr sz="2800">
              <a:solidFill>
                <a:srgbClr val="FF0000"/>
              </a:solidFill>
            </a:endParaRPr>
          </a:p>
        </p:txBody>
      </p:sp>
      <p:sp>
        <p:nvSpPr>
          <p:cNvPr id="182" name="Google Shape;182;p30"/>
          <p:cNvSpPr txBox="1"/>
          <p:nvPr/>
        </p:nvSpPr>
        <p:spPr>
          <a:xfrm>
            <a:off x="979125" y="293525"/>
            <a:ext cx="69870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Something was Rotten in the State of New England...</a:t>
            </a:r>
            <a:endParaRPr sz="3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3" name="Google Shape;183;p30"/>
          <p:cNvSpPr txBox="1"/>
          <p:nvPr/>
        </p:nvSpPr>
        <p:spPr>
          <a:xfrm>
            <a:off x="3703875" y="2357100"/>
            <a:ext cx="15375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300">
                <a:solidFill>
                  <a:srgbClr val="FFFFFF"/>
                </a:solidFill>
              </a:rPr>
              <a:t>VS</a:t>
            </a:r>
            <a:endParaRPr sz="7300">
              <a:solidFill>
                <a:srgbClr val="FFFFFF"/>
              </a:solidFill>
            </a:endParaRPr>
          </a:p>
        </p:txBody>
      </p:sp>
      <p:sp>
        <p:nvSpPr>
          <p:cNvPr id="184" name="Google Shape;184;p30"/>
          <p:cNvSpPr txBox="1"/>
          <p:nvPr/>
        </p:nvSpPr>
        <p:spPr>
          <a:xfrm>
            <a:off x="5464925" y="2487900"/>
            <a:ext cx="3382500" cy="104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00"/>
                </a:solidFill>
              </a:rPr>
              <a:t>Congregationalists and Presbyterians</a:t>
            </a:r>
            <a:endParaRPr sz="2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/>
          <p:nvPr/>
        </p:nvSpPr>
        <p:spPr>
          <a:xfrm>
            <a:off x="335475" y="229800"/>
            <a:ext cx="37737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</a:rPr>
              <a:t>Sects- groups that stayed under the Christian umbrella but broke off into “pure” communities of ethics and doctrine based upon their interpretation of scripture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190" name="Google Shape;190;p31"/>
          <p:cNvSpPr txBox="1"/>
          <p:nvPr/>
        </p:nvSpPr>
        <p:spPr>
          <a:xfrm>
            <a:off x="824625" y="2591475"/>
            <a:ext cx="279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Sandemanians </a:t>
            </a:r>
            <a:endParaRPr sz="22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1" name="Google Shape;191;p31"/>
          <p:cNvSpPr txBox="1"/>
          <p:nvPr/>
        </p:nvSpPr>
        <p:spPr>
          <a:xfrm>
            <a:off x="1048275" y="3050300"/>
            <a:ext cx="2348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Quakers </a:t>
            </a:r>
            <a:endParaRPr sz="22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2" name="Google Shape;192;p31"/>
          <p:cNvSpPr txBox="1"/>
          <p:nvPr/>
        </p:nvSpPr>
        <p:spPr>
          <a:xfrm>
            <a:off x="1139925" y="3573500"/>
            <a:ext cx="216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Mennonites </a:t>
            </a:r>
            <a:endParaRPr sz="22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3" name="Google Shape;193;p31"/>
          <p:cNvSpPr txBox="1"/>
          <p:nvPr/>
        </p:nvSpPr>
        <p:spPr>
          <a:xfrm>
            <a:off x="461175" y="4096700"/>
            <a:ext cx="3522300" cy="13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United Society of Believers in Christ’s Second Appearing </a:t>
            </a:r>
            <a:endParaRPr sz="22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4" name="Google Shape;194;p31"/>
          <p:cNvSpPr txBox="1"/>
          <p:nvPr/>
        </p:nvSpPr>
        <p:spPr>
          <a:xfrm>
            <a:off x="5045675" y="293500"/>
            <a:ext cx="3382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</a:rPr>
              <a:t>George Whitefield dies September 30th, 1770</a:t>
            </a:r>
            <a:endParaRPr sz="2200">
              <a:solidFill>
                <a:srgbClr val="FFFFFF"/>
              </a:solidFill>
            </a:endParaRPr>
          </a:p>
        </p:txBody>
      </p:sp>
      <p:pic>
        <p:nvPicPr>
          <p:cNvPr id="195" name="Google Shape;1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0147" y="1312775"/>
            <a:ext cx="3073574" cy="360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King George III takes over the Throne of Great Britain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832500" y="19351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George III inherits the throne in 1760, the middle of the Seven Years’ War, which lasted from 1756 to 1763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9150" y="1017725"/>
            <a:ext cx="2484300" cy="3881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925" y="285238"/>
            <a:ext cx="7133649" cy="457302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111800" y="1432800"/>
            <a:ext cx="1551300" cy="22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Treaty </a:t>
            </a:r>
            <a:endParaRPr sz="34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of </a:t>
            </a:r>
            <a:endParaRPr sz="34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Paris </a:t>
            </a:r>
            <a:endParaRPr sz="34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1763</a:t>
            </a:r>
            <a:endParaRPr sz="34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075" y="459900"/>
            <a:ext cx="2684925" cy="178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3762" y="2571741"/>
            <a:ext cx="2684925" cy="161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4450" y="459900"/>
            <a:ext cx="2797600" cy="1678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872875" y="2571750"/>
            <a:ext cx="1635300" cy="73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Ireland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3397863" y="4333050"/>
            <a:ext cx="2096700" cy="73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Scotland</a:t>
            </a:r>
            <a:r>
              <a:rPr lang="en" sz="2600"/>
              <a:t> </a:t>
            </a:r>
            <a:endParaRPr sz="2600"/>
          </a:p>
        </p:txBody>
      </p:sp>
      <p:sp>
        <p:nvSpPr>
          <p:cNvPr id="83" name="Google Shape;83;p16"/>
          <p:cNvSpPr txBox="1"/>
          <p:nvPr/>
        </p:nvSpPr>
        <p:spPr>
          <a:xfrm>
            <a:off x="6264900" y="2571750"/>
            <a:ext cx="2096700" cy="73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Germany</a:t>
            </a:r>
            <a:endParaRPr sz="36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Post-War Poverty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2"/>
          </p:nvPr>
        </p:nvSpPr>
        <p:spPr>
          <a:xfrm>
            <a:off x="4832400" y="1368050"/>
            <a:ext cx="3999900" cy="3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Following the Seven Years’ War, Great Britain found themselves in massive debt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 we will see later, in order to provide revenue for the struggling nation, British Parliament eventually decides to tax the Colonies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588" y="1522213"/>
            <a:ext cx="3831024" cy="267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Across the Pond in France 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2"/>
          </p:nvPr>
        </p:nvSpPr>
        <p:spPr>
          <a:xfrm>
            <a:off x="4823575" y="1842675"/>
            <a:ext cx="3590400" cy="2473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33">
                <a:solidFill>
                  <a:srgbClr val="FF0000"/>
                </a:solidFill>
              </a:rPr>
              <a:t>Jean-Jacques Rousseau Published</a:t>
            </a:r>
            <a:endParaRPr sz="2533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33">
                <a:solidFill>
                  <a:srgbClr val="FF0000"/>
                </a:solidFill>
              </a:rPr>
              <a:t> </a:t>
            </a:r>
            <a:r>
              <a:rPr lang="en" sz="2533" i="1">
                <a:solidFill>
                  <a:srgbClr val="FF0000"/>
                </a:solidFill>
              </a:rPr>
              <a:t>The Social Contract </a:t>
            </a:r>
            <a:endParaRPr sz="2533" i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33">
                <a:solidFill>
                  <a:srgbClr val="FF0000"/>
                </a:solidFill>
              </a:rPr>
              <a:t>1762</a:t>
            </a:r>
            <a:endParaRPr sz="2533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solidFill>
                <a:srgbClr val="000000"/>
              </a:solidFill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700" y="1221600"/>
            <a:ext cx="3148600" cy="371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Rousseau's Lack of Popularity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376000" y="11653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</a:rPr>
              <a:t>His book was not well received by everyone </a:t>
            </a:r>
            <a:endParaRPr sz="15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</a:rPr>
              <a:t>Governments everywhere banned the book</a:t>
            </a:r>
            <a:endParaRPr sz="15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rgbClr val="FFFFFF"/>
                </a:solidFill>
              </a:rPr>
              <a:t>His hometown of Geneva burned the book and threatened to arrest him if he ever returned.</a:t>
            </a:r>
            <a:endParaRPr sz="1500" b="1">
              <a:solidFill>
                <a:srgbClr val="FFFFFF"/>
              </a:solidFill>
            </a:endParaRPr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2"/>
          </p:nvPr>
        </p:nvSpPr>
        <p:spPr>
          <a:xfrm>
            <a:off x="4832400" y="10881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50" b="1">
                <a:solidFill>
                  <a:srgbClr val="FFFFFF"/>
                </a:solidFill>
              </a:rPr>
              <a:t>Fellow French Enlightenment philosopher Voltaire wrote to Rousseau having received a copy of </a:t>
            </a:r>
            <a:r>
              <a:rPr lang="en" sz="3250" b="1" i="1">
                <a:solidFill>
                  <a:srgbClr val="FFFFFF"/>
                </a:solidFill>
              </a:rPr>
              <a:t>The Social Contract</a:t>
            </a:r>
            <a:endParaRPr sz="3250" b="1" i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250" b="1">
                <a:solidFill>
                  <a:srgbClr val="FFFFFF"/>
                </a:solidFill>
              </a:rPr>
              <a:t>“I have received your new book against the human race, and thank you for it. Never was such a cleverness used in the design of making us all stupid. One longs, in reading your book, to walk on all fours. But as I have lost that habit for more than sixty years, I feel unhappily the impossibility of resuming it.”</a:t>
            </a:r>
            <a:endParaRPr sz="325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20" b="1">
                <a:solidFill>
                  <a:srgbClr val="FFFFFF"/>
                </a:solidFill>
              </a:rPr>
              <a:t>Voltaire</a:t>
            </a:r>
            <a:endParaRPr sz="3620" b="1">
              <a:solidFill>
                <a:srgbClr val="FFFFFF"/>
              </a:solidFill>
            </a:endParaRPr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2"/>
          </p:nvPr>
        </p:nvSpPr>
        <p:spPr>
          <a:xfrm>
            <a:off x="4572000" y="2008625"/>
            <a:ext cx="4224600" cy="2146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915" b="1">
                <a:solidFill>
                  <a:srgbClr val="FF0000"/>
                </a:solidFill>
              </a:rPr>
              <a:t>Voltaire’s Candide added to the index librorum prohibitorum on May 24, 1762 after being banned by Geneva </a:t>
            </a:r>
            <a:endParaRPr sz="1915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915" b="1">
                <a:solidFill>
                  <a:srgbClr val="FF0000"/>
                </a:solidFill>
              </a:rPr>
              <a:t>"Let us eat a Jesuit"</a:t>
            </a:r>
            <a:endParaRPr sz="1915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endParaRPr sz="1190" b="1">
              <a:solidFill>
                <a:srgbClr val="000000"/>
              </a:solidFill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562" y="1152463"/>
            <a:ext cx="3071325" cy="385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11700" y="342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Chruch Sanction Torture Inspiring Radicalism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4766100" y="1668138"/>
            <a:ext cx="4066200" cy="25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FFFFF"/>
                </a:solidFill>
              </a:rPr>
              <a:t>Inspires Voltaire and confirms his hatred of established religion </a:t>
            </a:r>
            <a:endParaRPr sz="19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FFFFF"/>
                </a:solidFill>
              </a:rPr>
              <a:t>March 10, 1762 Jean Calas: Broken on the Wheel</a:t>
            </a:r>
            <a:endParaRPr sz="19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900" b="1">
                <a:solidFill>
                  <a:srgbClr val="FFFFFF"/>
                </a:solidFill>
              </a:rPr>
              <a:t> July 1, 1766  Chevalier de La Barre: Beheaded</a:t>
            </a:r>
            <a:endParaRPr sz="1900" b="1">
              <a:solidFill>
                <a:srgbClr val="FFFFFF"/>
              </a:solidFill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400" y="1017725"/>
            <a:ext cx="3880499" cy="385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549</Words>
  <Application>Microsoft Macintosh PowerPoint</Application>
  <PresentationFormat>On-screen Show (16:9)</PresentationFormat>
  <Paragraphs>68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Oswald</vt:lpstr>
      <vt:lpstr>Calibri</vt:lpstr>
      <vt:lpstr>Arial</vt:lpstr>
      <vt:lpstr>Simple Light</vt:lpstr>
      <vt:lpstr>PowerPoint Presentation</vt:lpstr>
      <vt:lpstr>King George III takes over the Throne of Great Britain</vt:lpstr>
      <vt:lpstr>PowerPoint Presentation</vt:lpstr>
      <vt:lpstr>PowerPoint Presentation</vt:lpstr>
      <vt:lpstr>Post-War Poverty</vt:lpstr>
      <vt:lpstr>Across the Pond in France </vt:lpstr>
      <vt:lpstr>Rousseau's Lack of Popularity</vt:lpstr>
      <vt:lpstr>Voltaire</vt:lpstr>
      <vt:lpstr>Chruch Sanction Torture Inspiring Radicalism</vt:lpstr>
      <vt:lpstr>PowerPoint Presentation</vt:lpstr>
      <vt:lpstr>PowerPoint Presentation</vt:lpstr>
      <vt:lpstr>The Stamp Act of 1765</vt:lpstr>
      <vt:lpstr>The Declaratory Act of 1766</vt:lpstr>
      <vt:lpstr>Jonathan Mayhew’s Politically Motivated Sermons</vt:lpstr>
      <vt:lpstr>Thomas Reid founds what he names Scottish Philosophy by writing Inquiry into the Human Mind on the Principles of Common Sense in 1764</vt:lpstr>
      <vt:lpstr>The Beginning of the American Deist Movement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Don Westblade</cp:lastModifiedBy>
  <cp:revision>1</cp:revision>
  <dcterms:modified xsi:type="dcterms:W3CDTF">2021-02-22T15:07:52Z</dcterms:modified>
</cp:coreProperties>
</file>